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85" d="100"/>
          <a:sy n="85" d="100"/>
        </p:scale>
        <p:origin x="59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C6EE35-A9EB-4F46-A2FF-21077A4C996E}" type="datetimeFigureOut">
              <a:rPr lang="en-IN" smtClean="0"/>
              <a:t>05-05-2023</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4148750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C6EE35-A9EB-4F46-A2FF-21077A4C996E}" type="datetimeFigureOut">
              <a:rPr lang="en-IN" smtClean="0"/>
              <a:t>05-05-2023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2949019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EE35-A9EB-4F46-A2FF-21077A4C996E}" type="datetimeFigureOut">
              <a:rPr lang="en-IN" smtClean="0"/>
              <a:t>05-05-2023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184978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EE35-A9EB-4F46-A2FF-21077A4C996E}" type="datetimeFigureOut">
              <a:rPr lang="en-IN" smtClean="0"/>
              <a:t>05-05-2023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7322439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EE35-A9EB-4F46-A2FF-21077A4C996E}" type="datetimeFigureOut">
              <a:rPr lang="en-IN" smtClean="0"/>
              <a:t>05-05-2023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13501208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EE35-A9EB-4F46-A2FF-21077A4C996E}" type="datetimeFigureOut">
              <a:rPr lang="en-IN" smtClean="0"/>
              <a:t>05-05-2023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18004246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EE35-A9EB-4F46-A2FF-21077A4C996E}" type="datetimeFigureOut">
              <a:rPr lang="en-IN" smtClean="0"/>
              <a:t>05-05-2023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8915329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C6EE35-A9EB-4F46-A2FF-21077A4C996E}" type="datetimeFigureOut">
              <a:rPr lang="en-IN" smtClean="0"/>
              <a:t>05-05-2023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1345211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C6EE35-A9EB-4F46-A2FF-21077A4C996E}" type="datetimeFigureOut">
              <a:rPr lang="en-IN" smtClean="0"/>
              <a:t>05-05-2023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230036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C6EE35-A9EB-4F46-A2FF-21077A4C996E}" type="datetimeFigureOut">
              <a:rPr lang="en-IN" smtClean="0"/>
              <a:t>05-05-2023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3148547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C6EE35-A9EB-4F46-A2FF-21077A4C996E}" type="datetimeFigureOut">
              <a:rPr lang="en-IN" smtClean="0"/>
              <a:t>05-05-2023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1207914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C6EE35-A9EB-4F46-A2FF-21077A4C996E}" type="datetimeFigureOut">
              <a:rPr lang="en-IN" smtClean="0"/>
              <a:t>05-05-2023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199123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C6EE35-A9EB-4F46-A2FF-21077A4C996E}" type="datetimeFigureOut">
              <a:rPr lang="en-IN" smtClean="0"/>
              <a:t>05-05-2023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2851526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C6EE35-A9EB-4F46-A2FF-21077A4C996E}" type="datetimeFigureOut">
              <a:rPr lang="en-IN" smtClean="0"/>
              <a:t>05-05-2023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1971797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C6EE35-A9EB-4F46-A2FF-21077A4C996E}" type="datetimeFigureOut">
              <a:rPr lang="en-IN" smtClean="0"/>
              <a:t>05-05-2023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13744391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C6EE35-A9EB-4F46-A2FF-21077A4C996E}" type="datetimeFigureOut">
              <a:rPr lang="en-IN" smtClean="0"/>
              <a:t>05-05-2023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40164998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C6EE35-A9EB-4F46-A2FF-21077A4C996E}" type="datetimeFigureOut">
              <a:rPr lang="en-IN" smtClean="0"/>
              <a:t>05-05-2023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61B51EF-5B04-403F-AAF2-BA13EB955E1D}" type="slidenum">
              <a:rPr lang="en-IN" smtClean="0"/>
              <a:t>‹#›</a:t>
            </a:fld>
            <a:endParaRPr lang="en-IN"/>
          </a:p>
        </p:txBody>
      </p:sp>
    </p:spTree>
    <p:extLst>
      <p:ext uri="{BB962C8B-B14F-4D97-AF65-F5344CB8AC3E}">
        <p14:creationId xmlns:p14="http://schemas.microsoft.com/office/powerpoint/2010/main" val="2027250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AC6EE35-A9EB-4F46-A2FF-21077A4C996E}" type="datetimeFigureOut">
              <a:rPr lang="en-IN" smtClean="0"/>
              <a:t>05-05-2023</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61B51EF-5B04-403F-AAF2-BA13EB955E1D}" type="slidenum">
              <a:rPr lang="en-IN" smtClean="0"/>
              <a:t>‹#›</a:t>
            </a:fld>
            <a:endParaRPr lang="en-IN"/>
          </a:p>
        </p:txBody>
      </p:sp>
    </p:spTree>
    <p:extLst>
      <p:ext uri="{BB962C8B-B14F-4D97-AF65-F5344CB8AC3E}">
        <p14:creationId xmlns:p14="http://schemas.microsoft.com/office/powerpoint/2010/main" val="1780038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20CE2-301B-54FD-341F-5C8F9A49D982}"/>
              </a:ext>
            </a:extLst>
          </p:cNvPr>
          <p:cNvSpPr>
            <a:spLocks noGrp="1"/>
          </p:cNvSpPr>
          <p:nvPr>
            <p:ph type="ctrTitle"/>
          </p:nvPr>
        </p:nvSpPr>
        <p:spPr>
          <a:xfrm>
            <a:off x="1304925" y="1085850"/>
            <a:ext cx="10655298" cy="3462867"/>
          </a:xfrm>
        </p:spPr>
        <p:txBody>
          <a:bodyPr anchor="ctr">
            <a:normAutofit/>
          </a:bodyPr>
          <a:lstStyle/>
          <a:p>
            <a:pPr algn="ctr"/>
            <a:r>
              <a:rPr lang="en-IN" sz="6600" dirty="0">
                <a:latin typeface="Times New Roman" panose="02020603050405020304" pitchFamily="18" charset="0"/>
                <a:cs typeface="Times New Roman" panose="02020603050405020304" pitchFamily="18" charset="0"/>
              </a:rPr>
              <a:t>Revolutionizing Shopping: The Smart Trolley</a:t>
            </a:r>
          </a:p>
        </p:txBody>
      </p:sp>
    </p:spTree>
    <p:extLst>
      <p:ext uri="{BB962C8B-B14F-4D97-AF65-F5344CB8AC3E}">
        <p14:creationId xmlns:p14="http://schemas.microsoft.com/office/powerpoint/2010/main" val="854655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DB78B-A3FA-2F76-7AE6-721BBE587258}"/>
              </a:ext>
            </a:extLst>
          </p:cNvPr>
          <p:cNvSpPr>
            <a:spLocks noGrp="1"/>
          </p:cNvSpPr>
          <p:nvPr>
            <p:ph type="title"/>
          </p:nvPr>
        </p:nvSpPr>
        <p:spPr>
          <a:xfrm>
            <a:off x="1482724" y="742950"/>
            <a:ext cx="5426158" cy="495301"/>
          </a:xfrm>
        </p:spPr>
        <p:txBody>
          <a:bodyPr>
            <a:normAutofit/>
          </a:bodyPr>
          <a:lstStyle/>
          <a:p>
            <a:pPr algn="l"/>
            <a:r>
              <a:rPr lang="en-IN" sz="2400" b="1" dirty="0">
                <a:latin typeface="Times New Roman" panose="02020603050405020304" pitchFamily="18" charset="0"/>
                <a:cs typeface="Times New Roman" panose="02020603050405020304" pitchFamily="18" charset="0"/>
              </a:rPr>
              <a:t>Conclusion</a:t>
            </a:r>
          </a:p>
        </p:txBody>
      </p:sp>
      <p:pic>
        <p:nvPicPr>
          <p:cNvPr id="6" name="Picture Placeholder 5">
            <a:extLst>
              <a:ext uri="{FF2B5EF4-FFF2-40B4-BE49-F238E27FC236}">
                <a16:creationId xmlns:a16="http://schemas.microsoft.com/office/drawing/2014/main" id="{A1EEF290-2D7A-4DE4-6541-0D6C0FC2C27C}"/>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4115" r="14115"/>
          <a:stretch>
            <a:fillRect/>
          </a:stretch>
        </p:blipFill>
        <p:spPr/>
      </p:pic>
      <p:sp>
        <p:nvSpPr>
          <p:cNvPr id="4" name="Text Placeholder 3">
            <a:extLst>
              <a:ext uri="{FF2B5EF4-FFF2-40B4-BE49-F238E27FC236}">
                <a16:creationId xmlns:a16="http://schemas.microsoft.com/office/drawing/2014/main" id="{C1316B9C-C786-4C79-CA21-AADAB8E3561E}"/>
              </a:ext>
            </a:extLst>
          </p:cNvPr>
          <p:cNvSpPr>
            <a:spLocks noGrp="1"/>
          </p:cNvSpPr>
          <p:nvPr>
            <p:ph type="body" sz="half" idx="2"/>
          </p:nvPr>
        </p:nvSpPr>
        <p:spPr>
          <a:xfrm>
            <a:off x="1482724" y="2057398"/>
            <a:ext cx="5426158" cy="3810001"/>
          </a:xfrm>
        </p:spPr>
        <p:txBody>
          <a:bodyPr>
            <a:noAutofit/>
          </a:bodyPr>
          <a:lstStyle/>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Smart trolleys are a game-changer in the retail industry, providing customers with a more personalized and convenient shopping experience while also offering valuable insights for retailers. While there are challenges associated with implementing this technology, the benefits far outweigh the costs.</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As the technology continues to evolve, we can expect to see even more exciting innovations in the world of smart trolleys that will transform the way we shop and interact with our favorite brands.</a:t>
            </a:r>
          </a:p>
          <a:p>
            <a:pPr algn="just"/>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6677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C7F7D-2AD9-3092-9EBC-BFFE7E2A98CE}"/>
              </a:ext>
            </a:extLst>
          </p:cNvPr>
          <p:cNvSpPr>
            <a:spLocks noGrp="1"/>
          </p:cNvSpPr>
          <p:nvPr>
            <p:ph type="title"/>
          </p:nvPr>
        </p:nvSpPr>
        <p:spPr>
          <a:xfrm>
            <a:off x="1485900" y="1066799"/>
            <a:ext cx="7154864" cy="628650"/>
          </a:xfrm>
        </p:spPr>
        <p:txBody>
          <a:bodyPr>
            <a:normAutofit/>
          </a:bodyPr>
          <a:lstStyle/>
          <a:p>
            <a:pPr algn="l"/>
            <a:r>
              <a:rPr lang="en-IN" sz="2400" b="1" dirty="0">
                <a:latin typeface="Times New Roman" panose="02020603050405020304" pitchFamily="18" charset="0"/>
                <a:cs typeface="Times New Roman" panose="02020603050405020304" pitchFamily="18" charset="0"/>
              </a:rPr>
              <a:t>LIST OF CONTENTS</a:t>
            </a:r>
          </a:p>
        </p:txBody>
      </p:sp>
      <p:sp>
        <p:nvSpPr>
          <p:cNvPr id="3" name="Content Placeholder 2">
            <a:extLst>
              <a:ext uri="{FF2B5EF4-FFF2-40B4-BE49-F238E27FC236}">
                <a16:creationId xmlns:a16="http://schemas.microsoft.com/office/drawing/2014/main" id="{A6BA6BDB-F86B-AE91-921C-00BE94C3483F}"/>
              </a:ext>
            </a:extLst>
          </p:cNvPr>
          <p:cNvSpPr>
            <a:spLocks noGrp="1"/>
          </p:cNvSpPr>
          <p:nvPr>
            <p:ph idx="1"/>
          </p:nvPr>
        </p:nvSpPr>
        <p:spPr>
          <a:xfrm>
            <a:off x="1485900" y="1666873"/>
            <a:ext cx="10017123" cy="4362450"/>
          </a:xfrm>
        </p:spPr>
        <p:txBody>
          <a:bodyPr/>
          <a:lstStyle/>
          <a:p>
            <a:r>
              <a:rPr lang="en-IN" dirty="0">
                <a:latin typeface="Times New Roman" panose="02020603050405020304" pitchFamily="18" charset="0"/>
                <a:cs typeface="Times New Roman" panose="02020603050405020304" pitchFamily="18" charset="0"/>
              </a:rPr>
              <a:t>Introduction</a:t>
            </a:r>
          </a:p>
          <a:p>
            <a:r>
              <a:rPr lang="en-IN" dirty="0">
                <a:latin typeface="Times New Roman" panose="02020603050405020304" pitchFamily="18" charset="0"/>
                <a:cs typeface="Times New Roman" panose="02020603050405020304" pitchFamily="18" charset="0"/>
              </a:rPr>
              <a:t>Components </a:t>
            </a:r>
            <a:r>
              <a:rPr lang="en-IN" sz="2200" dirty="0">
                <a:latin typeface="Times New Roman" panose="02020603050405020304" pitchFamily="18" charset="0"/>
                <a:cs typeface="Times New Roman" panose="02020603050405020304" pitchFamily="18" charset="0"/>
              </a:rPr>
              <a:t>Required</a:t>
            </a:r>
          </a:p>
          <a:p>
            <a:r>
              <a:rPr lang="en-IN" dirty="0">
                <a:latin typeface="Times New Roman" panose="02020603050405020304" pitchFamily="18" charset="0"/>
                <a:cs typeface="Times New Roman" panose="02020603050405020304" pitchFamily="18" charset="0"/>
              </a:rPr>
              <a:t>Features of Smart Trolley</a:t>
            </a:r>
          </a:p>
          <a:p>
            <a:r>
              <a:rPr lang="en-IN" dirty="0">
                <a:latin typeface="Times New Roman" panose="02020603050405020304" pitchFamily="18" charset="0"/>
                <a:cs typeface="Times New Roman" panose="02020603050405020304" pitchFamily="18" charset="0"/>
              </a:rPr>
              <a:t>Benefits of Smarty Trolley for Customers</a:t>
            </a:r>
          </a:p>
          <a:p>
            <a:r>
              <a:rPr lang="en-IN" dirty="0">
                <a:latin typeface="Times New Roman" panose="02020603050405020304" pitchFamily="18" charset="0"/>
                <a:cs typeface="Times New Roman" panose="02020603050405020304" pitchFamily="18" charset="0"/>
              </a:rPr>
              <a:t>Benefits of Smart Trolley for Retailers</a:t>
            </a:r>
          </a:p>
          <a:p>
            <a:r>
              <a:rPr lang="en-IN" dirty="0">
                <a:latin typeface="Times New Roman" panose="02020603050405020304" pitchFamily="18" charset="0"/>
                <a:cs typeface="Times New Roman" panose="02020603050405020304" pitchFamily="18" charset="0"/>
              </a:rPr>
              <a:t>Challenges in Implementing Smart Trolley</a:t>
            </a:r>
          </a:p>
          <a:p>
            <a:r>
              <a:rPr lang="en-IN" dirty="0">
                <a:latin typeface="Times New Roman" panose="02020603050405020304" pitchFamily="18" charset="0"/>
                <a:cs typeface="Times New Roman" panose="02020603050405020304" pitchFamily="18" charset="0"/>
              </a:rPr>
              <a:t>Future of Smart Trolley</a:t>
            </a:r>
          </a:p>
          <a:p>
            <a:r>
              <a:rPr lang="en-IN" dirty="0">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3236050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0BBBB-88F6-C9E4-A692-09CBB4BDDD4A}"/>
              </a:ext>
            </a:extLst>
          </p:cNvPr>
          <p:cNvSpPr>
            <a:spLocks noGrp="1"/>
          </p:cNvSpPr>
          <p:nvPr>
            <p:ph type="title"/>
          </p:nvPr>
        </p:nvSpPr>
        <p:spPr>
          <a:xfrm>
            <a:off x="1482724" y="914400"/>
            <a:ext cx="5426158" cy="533401"/>
          </a:xfrm>
        </p:spPr>
        <p:txBody>
          <a:bodyPr>
            <a:normAutofit/>
          </a:bodyPr>
          <a:lstStyle/>
          <a:p>
            <a:pPr algn="l"/>
            <a:r>
              <a:rPr lang="en-IN" b="1" dirty="0">
                <a:latin typeface="Times New Roman" panose="02020603050405020304" pitchFamily="18" charset="0"/>
                <a:cs typeface="Times New Roman" panose="02020603050405020304" pitchFamily="18" charset="0"/>
              </a:rPr>
              <a:t>Introduction</a:t>
            </a:r>
          </a:p>
        </p:txBody>
      </p:sp>
      <p:pic>
        <p:nvPicPr>
          <p:cNvPr id="8" name="Picture Placeholder 7">
            <a:extLst>
              <a:ext uri="{FF2B5EF4-FFF2-40B4-BE49-F238E27FC236}">
                <a16:creationId xmlns:a16="http://schemas.microsoft.com/office/drawing/2014/main" id="{62868C61-C80F-2822-B9CF-5B3A1B3306E0}"/>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4115" r="14115"/>
          <a:stretch>
            <a:fillRect/>
          </a:stretch>
        </p:blipFill>
        <p:spPr/>
      </p:pic>
      <p:sp>
        <p:nvSpPr>
          <p:cNvPr id="4" name="Text Placeholder 3">
            <a:extLst>
              <a:ext uri="{FF2B5EF4-FFF2-40B4-BE49-F238E27FC236}">
                <a16:creationId xmlns:a16="http://schemas.microsoft.com/office/drawing/2014/main" id="{8EEB3273-44B4-D7C4-3AEB-2B686250A8A1}"/>
              </a:ext>
            </a:extLst>
          </p:cNvPr>
          <p:cNvSpPr>
            <a:spLocks noGrp="1"/>
          </p:cNvSpPr>
          <p:nvPr>
            <p:ph type="body" sz="half" idx="2"/>
          </p:nvPr>
        </p:nvSpPr>
        <p:spPr>
          <a:xfrm>
            <a:off x="1482724" y="1638300"/>
            <a:ext cx="5426158" cy="3676650"/>
          </a:xfrm>
        </p:spPr>
        <p:txBody>
          <a:bodyPr>
            <a:normAutofit/>
          </a:bodyPr>
          <a:lstStyle/>
          <a:p>
            <a:pPr algn="just"/>
            <a:r>
              <a:rPr lang="en-US" sz="2200" dirty="0">
                <a:latin typeface="Times New Roman" panose="02020603050405020304" pitchFamily="18" charset="0"/>
                <a:cs typeface="Times New Roman" panose="02020603050405020304" pitchFamily="18" charset="0"/>
              </a:rPr>
              <a:t>Smart trolleys are becoming increasingly popular in retail stores as they offer a range of benefits to both customers and retailers.</a:t>
            </a:r>
          </a:p>
          <a:p>
            <a:pPr algn="just"/>
            <a:r>
              <a:rPr lang="en-US" sz="2200" dirty="0">
                <a:latin typeface="Times New Roman" panose="02020603050405020304" pitchFamily="18" charset="0"/>
                <a:cs typeface="Times New Roman" panose="02020603050405020304" pitchFamily="18" charset="0"/>
              </a:rPr>
              <a:t>These trolleys are equipped with various features such as sensors, cameras, and displays that enhance the shopping experience and make it more convenient for shoppers.</a:t>
            </a:r>
          </a:p>
          <a:p>
            <a:pPr algn="just"/>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154789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9B2B8-AAE2-6EC9-1018-ED9B47FDC104}"/>
              </a:ext>
            </a:extLst>
          </p:cNvPr>
          <p:cNvSpPr>
            <a:spLocks noGrp="1"/>
          </p:cNvSpPr>
          <p:nvPr>
            <p:ph type="title"/>
          </p:nvPr>
        </p:nvSpPr>
        <p:spPr>
          <a:xfrm>
            <a:off x="1484311" y="685800"/>
            <a:ext cx="10018713" cy="638175"/>
          </a:xfrm>
        </p:spPr>
        <p:txBody>
          <a:bodyPr>
            <a:normAutofit/>
          </a:bodyPr>
          <a:lstStyle/>
          <a:p>
            <a:pPr algn="l"/>
            <a:r>
              <a:rPr lang="en-IN" sz="2800" b="1" dirty="0">
                <a:latin typeface="Times New Roman" panose="02020603050405020304" pitchFamily="18" charset="0"/>
                <a:cs typeface="Times New Roman" panose="02020603050405020304" pitchFamily="18" charset="0"/>
              </a:rPr>
              <a:t>Components Used</a:t>
            </a:r>
          </a:p>
        </p:txBody>
      </p:sp>
      <p:sp>
        <p:nvSpPr>
          <p:cNvPr id="3" name="Content Placeholder 2">
            <a:extLst>
              <a:ext uri="{FF2B5EF4-FFF2-40B4-BE49-F238E27FC236}">
                <a16:creationId xmlns:a16="http://schemas.microsoft.com/office/drawing/2014/main" id="{7A5E1645-6993-7178-AB78-555C47575003}"/>
              </a:ext>
            </a:extLst>
          </p:cNvPr>
          <p:cNvSpPr>
            <a:spLocks noGrp="1"/>
          </p:cNvSpPr>
          <p:nvPr>
            <p:ph idx="1"/>
          </p:nvPr>
        </p:nvSpPr>
        <p:spPr>
          <a:xfrm>
            <a:off x="1484311" y="1771650"/>
            <a:ext cx="10018713" cy="4400550"/>
          </a:xfrm>
        </p:spPr>
        <p:txBody>
          <a:bodyPr anchor="t">
            <a:normAutofit/>
          </a:bodyPr>
          <a:lstStyle/>
          <a:p>
            <a:r>
              <a:rPr lang="en-IN" sz="2200" dirty="0">
                <a:latin typeface="Times New Roman" panose="02020603050405020304" pitchFamily="18" charset="0"/>
                <a:cs typeface="Times New Roman" panose="02020603050405020304" pitchFamily="18" charset="0"/>
              </a:rPr>
              <a:t>Barcode Scanner</a:t>
            </a:r>
          </a:p>
          <a:p>
            <a:r>
              <a:rPr lang="en-IN" sz="2200" dirty="0">
                <a:latin typeface="Times New Roman" panose="02020603050405020304" pitchFamily="18" charset="0"/>
                <a:cs typeface="Times New Roman" panose="02020603050405020304" pitchFamily="18" charset="0"/>
              </a:rPr>
              <a:t>ESP 32</a:t>
            </a:r>
          </a:p>
          <a:p>
            <a:r>
              <a:rPr lang="en-IN" sz="2200" dirty="0">
                <a:latin typeface="Times New Roman" panose="02020603050405020304" pitchFamily="18" charset="0"/>
                <a:cs typeface="Times New Roman" panose="02020603050405020304" pitchFamily="18" charset="0"/>
              </a:rPr>
              <a:t>TFT Display</a:t>
            </a:r>
          </a:p>
          <a:p>
            <a:r>
              <a:rPr lang="en-IN" sz="2200" dirty="0">
                <a:latin typeface="Times New Roman" panose="02020603050405020304" pitchFamily="18" charset="0"/>
                <a:cs typeface="Times New Roman" panose="02020603050405020304" pitchFamily="18" charset="0"/>
              </a:rPr>
              <a:t>Connecting wires</a:t>
            </a:r>
          </a:p>
          <a:p>
            <a:r>
              <a:rPr lang="en-IN" sz="2200" dirty="0">
                <a:latin typeface="Times New Roman" panose="02020603050405020304" pitchFamily="18" charset="0"/>
                <a:cs typeface="Times New Roman" panose="02020603050405020304" pitchFamily="18" charset="0"/>
              </a:rPr>
              <a:t>HX711</a:t>
            </a:r>
          </a:p>
        </p:txBody>
      </p:sp>
    </p:spTree>
    <p:extLst>
      <p:ext uri="{BB962C8B-B14F-4D97-AF65-F5344CB8AC3E}">
        <p14:creationId xmlns:p14="http://schemas.microsoft.com/office/powerpoint/2010/main" val="2638646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FE5A8-5BC1-69D2-8603-355CAE4A392B}"/>
              </a:ext>
            </a:extLst>
          </p:cNvPr>
          <p:cNvSpPr>
            <a:spLocks noGrp="1"/>
          </p:cNvSpPr>
          <p:nvPr>
            <p:ph type="title"/>
          </p:nvPr>
        </p:nvSpPr>
        <p:spPr>
          <a:xfrm>
            <a:off x="1489913" y="298870"/>
            <a:ext cx="5426158" cy="552451"/>
          </a:xfrm>
        </p:spPr>
        <p:txBody>
          <a:bodyPr/>
          <a:lstStyle/>
          <a:p>
            <a:pPr algn="l"/>
            <a:r>
              <a:rPr lang="en-IN" b="1" dirty="0">
                <a:latin typeface="Times New Roman" panose="02020603050405020304" pitchFamily="18" charset="0"/>
                <a:cs typeface="Times New Roman" panose="02020603050405020304" pitchFamily="18" charset="0"/>
              </a:rPr>
              <a:t>Features of Smart Trolley</a:t>
            </a:r>
          </a:p>
        </p:txBody>
      </p:sp>
      <p:pic>
        <p:nvPicPr>
          <p:cNvPr id="6" name="Picture Placeholder 5">
            <a:extLst>
              <a:ext uri="{FF2B5EF4-FFF2-40B4-BE49-F238E27FC236}">
                <a16:creationId xmlns:a16="http://schemas.microsoft.com/office/drawing/2014/main" id="{882AE05C-6B00-4E1D-739B-EA009FCD5F70}"/>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4115" r="14115"/>
          <a:stretch>
            <a:fillRect/>
          </a:stretch>
        </p:blipFill>
        <p:spPr>
          <a:xfrm>
            <a:off x="8267540" y="851321"/>
            <a:ext cx="3280974" cy="4572000"/>
          </a:xfrm>
        </p:spPr>
      </p:pic>
      <p:sp>
        <p:nvSpPr>
          <p:cNvPr id="4" name="Text Placeholder 3">
            <a:extLst>
              <a:ext uri="{FF2B5EF4-FFF2-40B4-BE49-F238E27FC236}">
                <a16:creationId xmlns:a16="http://schemas.microsoft.com/office/drawing/2014/main" id="{D427B5E9-B8AA-83C0-D57C-038A34ED8E93}"/>
              </a:ext>
            </a:extLst>
          </p:cNvPr>
          <p:cNvSpPr>
            <a:spLocks noGrp="1"/>
          </p:cNvSpPr>
          <p:nvPr>
            <p:ph type="body" sz="half" idx="2"/>
          </p:nvPr>
        </p:nvSpPr>
        <p:spPr>
          <a:xfrm>
            <a:off x="1567551" y="1161871"/>
            <a:ext cx="6316992" cy="5057774"/>
          </a:xfrm>
        </p:spPr>
        <p:txBody>
          <a:bodyPr>
            <a:noAutofit/>
          </a:bodyPr>
          <a:lstStyle/>
          <a:p>
            <a:pPr algn="just"/>
            <a:r>
              <a:rPr lang="en-US" sz="2000" dirty="0">
                <a:latin typeface="Times New Roman" panose="02020603050405020304" pitchFamily="18" charset="0"/>
                <a:cs typeface="Times New Roman" panose="02020603050405020304" pitchFamily="18" charset="0"/>
              </a:rPr>
              <a:t>Smart trolleys come equipped with a range of features that make them stand out from traditional trolleys. Some of these features include RFID scanners, weight sensors, cameras and touchscreens.</a:t>
            </a:r>
          </a:p>
          <a:p>
            <a:pPr algn="just"/>
            <a:r>
              <a:rPr lang="en-US" sz="2000" dirty="0">
                <a:latin typeface="Times New Roman" panose="02020603050405020304" pitchFamily="18" charset="0"/>
                <a:cs typeface="Times New Roman" panose="02020603050405020304" pitchFamily="18" charset="0"/>
              </a:rPr>
              <a:t>Barcode Scanner scanners are used to scan the barcodes on products and keep track of the items placed inside the trolley. Weight sensors help calculate the total cost of the items and ensure that customers do not exceed their budget. Cameras are used to capture images of the products and provide customers with detailed information about them. Touchscreens allow customers to browse through products and access personalized recommendations.</a:t>
            </a:r>
          </a:p>
          <a:p>
            <a:pPr algn="just"/>
            <a:endParaRPr lang="en-IN" sz="2000" dirty="0">
              <a:latin typeface="Times New Roman" panose="02020603050405020304" pitchFamily="18" charset="0"/>
              <a:cs typeface="Times New Roman" panose="02020603050405020304" pitchFamily="18" charset="0"/>
            </a:endParaRPr>
          </a:p>
          <a:p>
            <a:pPr algn="just"/>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57120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AC67B-692F-8182-2820-52291A5D3E4A}"/>
              </a:ext>
            </a:extLst>
          </p:cNvPr>
          <p:cNvSpPr>
            <a:spLocks noGrp="1"/>
          </p:cNvSpPr>
          <p:nvPr>
            <p:ph type="title"/>
          </p:nvPr>
        </p:nvSpPr>
        <p:spPr>
          <a:xfrm>
            <a:off x="1482724" y="914400"/>
            <a:ext cx="5426158" cy="647701"/>
          </a:xfrm>
        </p:spPr>
        <p:txBody>
          <a:bodyPr>
            <a:normAutofit/>
          </a:bodyPr>
          <a:lstStyle/>
          <a:p>
            <a:pPr algn="l"/>
            <a:r>
              <a:rPr lang="en-IN" sz="2400" b="1" dirty="0">
                <a:latin typeface="Times New Roman" panose="02020603050405020304" pitchFamily="18" charset="0"/>
                <a:cs typeface="Times New Roman" panose="02020603050405020304" pitchFamily="18" charset="0"/>
              </a:rPr>
              <a:t>Benefits of Smart Trolley for Customers</a:t>
            </a:r>
          </a:p>
        </p:txBody>
      </p:sp>
      <p:pic>
        <p:nvPicPr>
          <p:cNvPr id="6" name="Picture Placeholder 5">
            <a:extLst>
              <a:ext uri="{FF2B5EF4-FFF2-40B4-BE49-F238E27FC236}">
                <a16:creationId xmlns:a16="http://schemas.microsoft.com/office/drawing/2014/main" id="{7D59E821-6D5F-44F0-A378-DAC09B577FAB}"/>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4115" r="14115"/>
          <a:stretch>
            <a:fillRect/>
          </a:stretch>
        </p:blipFill>
        <p:spPr/>
      </p:pic>
      <p:sp>
        <p:nvSpPr>
          <p:cNvPr id="4" name="Text Placeholder 3">
            <a:extLst>
              <a:ext uri="{FF2B5EF4-FFF2-40B4-BE49-F238E27FC236}">
                <a16:creationId xmlns:a16="http://schemas.microsoft.com/office/drawing/2014/main" id="{FE61619E-FEB1-7CCB-93D0-7E4152EFFA21}"/>
              </a:ext>
            </a:extLst>
          </p:cNvPr>
          <p:cNvSpPr>
            <a:spLocks noGrp="1"/>
          </p:cNvSpPr>
          <p:nvPr>
            <p:ph type="body" sz="half" idx="2"/>
          </p:nvPr>
        </p:nvSpPr>
        <p:spPr>
          <a:xfrm>
            <a:off x="1482724" y="1762125"/>
            <a:ext cx="5426158" cy="3724274"/>
          </a:xfrm>
        </p:spPr>
        <p:txBody>
          <a:bodyPr>
            <a:normAutofit/>
          </a:bodyPr>
          <a:lstStyle/>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Smart trolleys offer a range of benefits for both customers and retailers.</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 For customers, they provide a more personalized shopping experience by offering tailored recommendations and promotions based on their shopping history and preferences.</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9743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53C2C-6F41-6CF3-3F09-3C1F38AC0635}"/>
              </a:ext>
            </a:extLst>
          </p:cNvPr>
          <p:cNvSpPr>
            <a:spLocks noGrp="1"/>
          </p:cNvSpPr>
          <p:nvPr>
            <p:ph type="title"/>
          </p:nvPr>
        </p:nvSpPr>
        <p:spPr>
          <a:xfrm>
            <a:off x="1602094" y="685800"/>
            <a:ext cx="5426158" cy="600076"/>
          </a:xfrm>
        </p:spPr>
        <p:txBody>
          <a:bodyPr>
            <a:normAutofit/>
          </a:bodyPr>
          <a:lstStyle/>
          <a:p>
            <a:pPr algn="l"/>
            <a:r>
              <a:rPr lang="en-IN" sz="2400" b="1" dirty="0">
                <a:latin typeface="Times New Roman" panose="02020603050405020304" pitchFamily="18" charset="0"/>
                <a:cs typeface="Times New Roman" panose="02020603050405020304" pitchFamily="18" charset="0"/>
              </a:rPr>
              <a:t>Benefits of Smart Trolley for Retailers</a:t>
            </a:r>
            <a:endParaRPr lang="en-IN" sz="2400" dirty="0"/>
          </a:p>
        </p:txBody>
      </p:sp>
      <p:pic>
        <p:nvPicPr>
          <p:cNvPr id="6" name="Picture Placeholder 5">
            <a:extLst>
              <a:ext uri="{FF2B5EF4-FFF2-40B4-BE49-F238E27FC236}">
                <a16:creationId xmlns:a16="http://schemas.microsoft.com/office/drawing/2014/main" id="{4C7AFD54-52F5-9DFA-DF7F-9871AA8201BE}"/>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4115" r="14115"/>
          <a:stretch>
            <a:fillRect/>
          </a:stretch>
        </p:blipFill>
        <p:spPr/>
      </p:pic>
      <p:sp>
        <p:nvSpPr>
          <p:cNvPr id="4" name="Text Placeholder 3">
            <a:extLst>
              <a:ext uri="{FF2B5EF4-FFF2-40B4-BE49-F238E27FC236}">
                <a16:creationId xmlns:a16="http://schemas.microsoft.com/office/drawing/2014/main" id="{738B97A9-4991-9A82-8D1D-6F69B3F69469}"/>
              </a:ext>
            </a:extLst>
          </p:cNvPr>
          <p:cNvSpPr>
            <a:spLocks noGrp="1"/>
          </p:cNvSpPr>
          <p:nvPr>
            <p:ph type="body" sz="half" idx="2"/>
          </p:nvPr>
        </p:nvSpPr>
        <p:spPr>
          <a:xfrm>
            <a:off x="1506844" y="1390650"/>
            <a:ext cx="5426158" cy="4095749"/>
          </a:xfrm>
        </p:spPr>
        <p:txBody>
          <a:bodyPr>
            <a:normAutofit/>
          </a:bodyPr>
          <a:lstStyle/>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For retailers, smart trolleys provide valuable insights into customer behavior and preferences, which can be used to improve store layout, product placement and marketing strategies.</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 They also help reduce labor costs by automating the checkout process and minimizing the need for staff to restock shelves.</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3374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1E5D7-C46E-914B-A6F8-7D25C2810E2F}"/>
              </a:ext>
            </a:extLst>
          </p:cNvPr>
          <p:cNvSpPr>
            <a:spLocks noGrp="1"/>
          </p:cNvSpPr>
          <p:nvPr>
            <p:ph type="title"/>
          </p:nvPr>
        </p:nvSpPr>
        <p:spPr>
          <a:xfrm>
            <a:off x="1482724" y="771526"/>
            <a:ext cx="5426158" cy="704850"/>
          </a:xfrm>
        </p:spPr>
        <p:txBody>
          <a:bodyPr>
            <a:noAutofit/>
          </a:bodyPr>
          <a:lstStyle/>
          <a:p>
            <a:pPr algn="l"/>
            <a:r>
              <a:rPr lang="en-US" sz="2400" b="1" dirty="0">
                <a:latin typeface="Times New Roman" panose="02020603050405020304" pitchFamily="18" charset="0"/>
                <a:cs typeface="Times New Roman" panose="02020603050405020304" pitchFamily="18" charset="0"/>
              </a:rPr>
              <a:t>Challenges of Implementing Smart Trolleys</a:t>
            </a:r>
            <a:endParaRPr lang="en-IN" sz="2400" b="1" dirty="0">
              <a:latin typeface="Times New Roman" panose="02020603050405020304" pitchFamily="18" charset="0"/>
              <a:cs typeface="Times New Roman" panose="02020603050405020304" pitchFamily="18" charset="0"/>
            </a:endParaRPr>
          </a:p>
        </p:txBody>
      </p:sp>
      <p:pic>
        <p:nvPicPr>
          <p:cNvPr id="6" name="Picture Placeholder 5">
            <a:extLst>
              <a:ext uri="{FF2B5EF4-FFF2-40B4-BE49-F238E27FC236}">
                <a16:creationId xmlns:a16="http://schemas.microsoft.com/office/drawing/2014/main" id="{82C95334-C4D9-2F10-DF9F-B21F957363DD}"/>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4115" r="14115"/>
          <a:stretch>
            <a:fillRect/>
          </a:stretch>
        </p:blipFill>
        <p:spPr/>
      </p:pic>
      <p:sp>
        <p:nvSpPr>
          <p:cNvPr id="4" name="Text Placeholder 3">
            <a:extLst>
              <a:ext uri="{FF2B5EF4-FFF2-40B4-BE49-F238E27FC236}">
                <a16:creationId xmlns:a16="http://schemas.microsoft.com/office/drawing/2014/main" id="{7322671C-D367-E7EA-5547-3086175B8AF3}"/>
              </a:ext>
            </a:extLst>
          </p:cNvPr>
          <p:cNvSpPr>
            <a:spLocks noGrp="1"/>
          </p:cNvSpPr>
          <p:nvPr>
            <p:ph type="body" sz="half" idx="2"/>
          </p:nvPr>
        </p:nvSpPr>
        <p:spPr>
          <a:xfrm>
            <a:off x="1482724" y="2238374"/>
            <a:ext cx="5426158" cy="3848100"/>
          </a:xfrm>
        </p:spPr>
        <p:txBody>
          <a:bodyPr>
            <a:noAutofit/>
          </a:bodyPr>
          <a:lstStyle/>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While smart trolleys offer a range of benefits, some challenges are associated with implementing them. One of the main challenges is the cost of installing and maintaining the technology required to operate the trolleys.</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Another challenge is ensuring that the technology is user-friendly and easy to use for all customers, including those who may not be familiar with the latest digital technologies. Finally, there is also the risk of privacy concerns, as the data collected by smart trolleys may be sensitive and require strict security measures.</a:t>
            </a:r>
          </a:p>
          <a:p>
            <a:pPr algn="just"/>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6774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42645-2A51-F9BE-4C70-165168360E9E}"/>
              </a:ext>
            </a:extLst>
          </p:cNvPr>
          <p:cNvSpPr>
            <a:spLocks noGrp="1"/>
          </p:cNvSpPr>
          <p:nvPr>
            <p:ph type="title"/>
          </p:nvPr>
        </p:nvSpPr>
        <p:spPr>
          <a:xfrm>
            <a:off x="1482724" y="771525"/>
            <a:ext cx="5426158" cy="476251"/>
          </a:xfrm>
        </p:spPr>
        <p:txBody>
          <a:bodyPr>
            <a:normAutofit/>
          </a:bodyPr>
          <a:lstStyle/>
          <a:p>
            <a:pPr algn="l"/>
            <a:r>
              <a:rPr lang="en-IN" sz="2400" b="1" dirty="0">
                <a:latin typeface="Times New Roman" panose="02020603050405020304" pitchFamily="18" charset="0"/>
                <a:cs typeface="Times New Roman" panose="02020603050405020304" pitchFamily="18" charset="0"/>
              </a:rPr>
              <a:t>Future of Smart Trolley</a:t>
            </a:r>
          </a:p>
        </p:txBody>
      </p:sp>
      <p:pic>
        <p:nvPicPr>
          <p:cNvPr id="6" name="Picture Placeholder 5">
            <a:extLst>
              <a:ext uri="{FF2B5EF4-FFF2-40B4-BE49-F238E27FC236}">
                <a16:creationId xmlns:a16="http://schemas.microsoft.com/office/drawing/2014/main" id="{F012B50E-00A3-5B79-BD26-C754F0963943}"/>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4115" r="14115"/>
          <a:stretch>
            <a:fillRect/>
          </a:stretch>
        </p:blipFill>
        <p:spPr/>
      </p:pic>
      <p:sp>
        <p:nvSpPr>
          <p:cNvPr id="4" name="Text Placeholder 3">
            <a:extLst>
              <a:ext uri="{FF2B5EF4-FFF2-40B4-BE49-F238E27FC236}">
                <a16:creationId xmlns:a16="http://schemas.microsoft.com/office/drawing/2014/main" id="{F821FCBC-3263-BC2E-ADF3-9A1B0BF740F8}"/>
              </a:ext>
            </a:extLst>
          </p:cNvPr>
          <p:cNvSpPr>
            <a:spLocks noGrp="1"/>
          </p:cNvSpPr>
          <p:nvPr>
            <p:ph type="body" sz="half" idx="2"/>
          </p:nvPr>
        </p:nvSpPr>
        <p:spPr>
          <a:xfrm>
            <a:off x="1482724" y="2057400"/>
            <a:ext cx="5426158" cy="3886200"/>
          </a:xfrm>
        </p:spPr>
        <p:txBody>
          <a:bodyPr>
            <a:noAutofit/>
          </a:bodyPr>
          <a:lstStyle/>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Despite the challenges, the future of smart trolleys looks bright. As the technology becomes more advanced and affordable, we can expect to see more retailers adopting this innovative solution to enhance the shopping experience for their customers.</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In the future, we may also see smart trolleys being integrated with other technologies such as augmented reality and artificial intelligence, which will further enhance the shopping experience and provide even more personalized recommendations and promotions.</a:t>
            </a:r>
          </a:p>
          <a:p>
            <a:pPr algn="just"/>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65192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88</TotalTime>
  <Words>575</Words>
  <Application>Microsoft Office PowerPoint</Application>
  <PresentationFormat>Widescreen</PresentationFormat>
  <Paragraphs>37</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Corbel</vt:lpstr>
      <vt:lpstr>Times New Roman</vt:lpstr>
      <vt:lpstr>Parallax</vt:lpstr>
      <vt:lpstr>Revolutionizing Shopping: The Smart Trolley</vt:lpstr>
      <vt:lpstr>LIST OF CONTENTS</vt:lpstr>
      <vt:lpstr>Introduction</vt:lpstr>
      <vt:lpstr>Components Used</vt:lpstr>
      <vt:lpstr>Features of Smart Trolley</vt:lpstr>
      <vt:lpstr>Benefits of Smart Trolley for Customers</vt:lpstr>
      <vt:lpstr>Benefits of Smart Trolley for Retailers</vt:lpstr>
      <vt:lpstr>Challenges of Implementing Smart Trolleys</vt:lpstr>
      <vt:lpstr>Future of Smart Trolley</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Revolutionizing Shopping: The Smart Trolley</dc:title>
  <dc:creator>Venkata Sai</dc:creator>
  <cp:lastModifiedBy>Munubarthi Chandra kanth</cp:lastModifiedBy>
  <cp:revision>2</cp:revision>
  <dcterms:created xsi:type="dcterms:W3CDTF">2023-05-05T05:56:46Z</dcterms:created>
  <dcterms:modified xsi:type="dcterms:W3CDTF">2023-05-05T16:23:18Z</dcterms:modified>
</cp:coreProperties>
</file>

<file path=docProps/thumbnail.jpeg>
</file>